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embeddedFontLst>
    <p:embeddedFont>
      <p:font typeface="MiSans" charset="-122" pitchFamily="34"/>
      <p:regular r:id="rId4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Relationship Id="rId43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2.pn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2.png"/><Relationship Id="rId5" Type="http://schemas.openxmlformats.org/officeDocument/2006/relationships/image" Target="../media/image-6-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3.png"/><Relationship Id="rId5" Type="http://schemas.openxmlformats.org/officeDocument/2006/relationships/image" Target="../media/image-12-3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4.png"/><Relationship Id="rId6" Type="http://schemas.openxmlformats.org/officeDocument/2006/relationships/image" Target="../media/image-14-4.png"/><Relationship Id="rId7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6-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6-1.png"/><Relationship Id="rId3" Type="http://schemas.openxmlformats.org/officeDocument/2006/relationships/image" Target="../media/image-17-3.png"/><Relationship Id="rId4" Type="http://schemas.openxmlformats.org/officeDocument/2006/relationships/image" Target="../media/image-17-3.png"/><Relationship Id="rId5" Type="http://schemas.openxmlformats.org/officeDocument/2006/relationships/image" Target="../media/image-17-3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6-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2-2.png"/><Relationship Id="rId5" Type="http://schemas.openxmlformats.org/officeDocument/2006/relationships/image" Target="../media/image-2-2.png"/><Relationship Id="rId6" Type="http://schemas.openxmlformats.org/officeDocument/2006/relationships/image" Target="../media/image-2-2.png"/><Relationship Id="rId7" Type="http://schemas.openxmlformats.org/officeDocument/2006/relationships/image" Target="../media/image-2-2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20-2.png"/><Relationship Id="rId3" Type="http://schemas.openxmlformats.org/officeDocument/2006/relationships/image" Target="../media/image-6-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6-6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24-2.png"/><Relationship Id="rId3" Type="http://schemas.openxmlformats.org/officeDocument/2006/relationships/image" Target="../media/image-6-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2.png"/><Relationship Id="rId4" Type="http://schemas.openxmlformats.org/officeDocument/2006/relationships/image" Target="../media/image-26-2.png"/><Relationship Id="rId5" Type="http://schemas.openxmlformats.org/officeDocument/2006/relationships/image" Target="../media/image-26-2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28-2.png"/><Relationship Id="rId3" Type="http://schemas.openxmlformats.org/officeDocument/2006/relationships/image" Target="../media/image-6-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3.png"/><Relationship Id="rId5" Type="http://schemas.openxmlformats.org/officeDocument/2006/relationships/image" Target="../media/image-6-3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2-2.png"/><Relationship Id="rId5" Type="http://schemas.openxmlformats.org/officeDocument/2006/relationships/image" Target="../media/image-2-2.png"/><Relationship Id="rId6" Type="http://schemas.openxmlformats.org/officeDocument/2006/relationships/image" Target="../media/image-2-2.png"/><Relationship Id="rId7" Type="http://schemas.openxmlformats.org/officeDocument/2006/relationships/image" Target="../media/image-2-2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3.png"/><Relationship Id="rId5" Type="http://schemas.openxmlformats.org/officeDocument/2006/relationships/image" Target="../media/image-12-3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8-2.png"/><Relationship Id="rId3" Type="http://schemas.openxmlformats.org/officeDocument/2006/relationships/image" Target="../media/image-6-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35-2.png"/><Relationship Id="rId3" Type="http://schemas.openxmlformats.org/officeDocument/2006/relationships/image" Target="../media/image-35-2.png"/><Relationship Id="rId4" Type="http://schemas.openxmlformats.org/officeDocument/2006/relationships/image" Target="../media/image-35-4.png"/><Relationship Id="rId5" Type="http://schemas.openxmlformats.org/officeDocument/2006/relationships/image" Target="../media/image-6-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36-2.png"/><Relationship Id="rId3" Type="http://schemas.openxmlformats.org/officeDocument/2006/relationships/image" Target="../media/image-1-2.png"/><Relationship Id="rId4" Type="http://schemas.openxmlformats.org/officeDocument/2006/relationships/image" Target="../media/image-1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4-2.png"/><Relationship Id="rId3" Type="http://schemas.openxmlformats.org/officeDocument/2006/relationships/image" Target="../media/image-4-2.png"/><Relationship Id="rId4" Type="http://schemas.openxmlformats.org/officeDocument/2006/relationships/image" Target="../media/image-2-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3.png"/><Relationship Id="rId5" Type="http://schemas.openxmlformats.org/officeDocument/2006/relationships/image" Target="../media/image-6-3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8-2.png"/><Relationship Id="rId3" Type="http://schemas.openxmlformats.org/officeDocument/2006/relationships/image" Target="../media/image-6-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8:30-d0tj11k75iks2gau4ve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5" y="4499273"/>
            <a:ext cx="17145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2498990"/>
            <a:ext cx="8567166" cy="227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Copilot 1-Hour 深度实战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6-01-00:38:30-d0tj11k75iks2gau4ve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08" y="4499273"/>
            <a:ext cx="1714500" cy="457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4734" y="4560846"/>
            <a:ext cx="1440018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</a:t>
            </a:r>
            <a:endParaRPr lang="en-US" sz="1600" dirty="0"/>
          </a:p>
        </p:txBody>
      </p:sp>
      <p:pic>
        <p:nvPicPr>
          <p:cNvPr id="7" name="Image 3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476575" y="4560846"/>
            <a:ext cx="1644080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</a:t>
            </a:r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2025.05</a:t>
            </a:r>
            <a:endParaRPr lang="en-US" sz="1600" dirty="0"/>
          </a:p>
        </p:txBody>
      </p:sp>
      <p:sp>
        <p:nvSpPr>
          <p:cNvPr id="9" name="Shape 3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4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5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Shape 6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1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59-d0tj1ns75iks2gau50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43" y="1581381"/>
            <a:ext cx="11608234" cy="204439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2412629" y="1964286"/>
            <a:ext cx="5268832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代码补全快捷键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2321345" y="2254650"/>
            <a:ext cx="779622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Tab键快速接受代码补全建议，Esc键取消当前补全，Alt+[和Alt+]用于前后切换补全选项，提升代码输入流畅度。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06-01-00:40:02-d0tj1ok75iks2gau505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99" y="3187946"/>
            <a:ext cx="11737700" cy="206221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258295" y="3537592"/>
            <a:ext cx="3663434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功能快捷键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2147779" y="3827956"/>
            <a:ext cx="779622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⌘+I快速调用Copilot功能，Ctrl+Shift+Alt+L进行代码格式化，掌握这些快捷键，能高效利用Copilot，提高开发效率。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2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3" descr="https://kimi-img.moonshot.cn/pub/slides/slides_tmpl/image/25-06-01-00:39:59-d0tj1ns75iks2gau505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3" y="4745205"/>
            <a:ext cx="11608234" cy="2044392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2412629" y="5109822"/>
            <a:ext cx="5268832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快捷键实操练习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0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2321345" y="5400186"/>
            <a:ext cx="779622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发放PDF Cheat Sheet，现场带领观众依次敲击快捷键，加深记忆，确保每位观众都能熟练掌握并运用到实际开发中。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常用快捷键介绍</a:t>
            </a:r>
            <a:endParaRPr lang="en-US" sz="1600" dirty="0"/>
          </a:p>
        </p:txBody>
      </p:sp>
      <p:pic>
        <p:nvPicPr>
          <p:cNvPr id="29" name="Image 4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基础能力 Demo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6-01-00:39:56-d0tj1n475iks2gau503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7" y="1736336"/>
            <a:ext cx="10151467" cy="162214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6-01-00:39:56-d0tj1n475iks2gau504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57" y="2472057"/>
            <a:ext cx="1219200" cy="12192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6-01-00:39:56-d0tj1n475iks2gau504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823" y="1282634"/>
            <a:ext cx="1219200" cy="1219200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4" descr="https://kimi-img.moonshot.cn/pub/slides/slides_tmpl/image/25-06-01-00:39:56-d0tj1n475iks2gau504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303" y="1967581"/>
            <a:ext cx="1219200" cy="1219200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9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11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3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980435" y="3709885"/>
            <a:ext cx="3145914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Python requests补全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900224" y="4069952"/>
            <a:ext cx="3360880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演示在Python中使用requests库时，Copilot如何根据上下文快速补全代码，展示其精准补全能力，节省手动输入时间。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4589908" y="3340917"/>
            <a:ext cx="314591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注释转代码实践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8215423" y="2586938"/>
            <a:ext cx="317721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错误检测展示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6" name="Text 1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4482425" y="3738964"/>
            <a:ext cx="336088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输入React计数器的注释，Copilot自动将其转换为完整代码，体现从需求描述到代码实现的高效转化，提升开发速度。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105303" y="2994308"/>
            <a:ext cx="336088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故意在代码中少写括号，观察Copilot如何快速检测并提示错误，帮助开发者及时修正，减少调试时间。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代码补全演示</a:t>
            </a:r>
            <a:endParaRPr lang="en-US" sz="1600" dirty="0"/>
          </a:p>
        </p:txBody>
      </p:sp>
      <p:pic>
        <p:nvPicPr>
          <p:cNvPr id="30" name="Image 5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高阶技巧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40:08-d0tj1q475iks2gau506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40:11-d0tj1qs75iks2gau506g.png">    </p:cNvPr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1041" y="0"/>
            <a:ext cx="538480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6-01-00:40:11-d0tj1qs75iks2gau507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549" y="807440"/>
            <a:ext cx="1435100" cy="14478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5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467550" y="1040364"/>
            <a:ext cx="5268832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精准注释对比</a:t>
            </a:r>
            <a:endParaRPr lang="en-US" sz="1600" dirty="0"/>
          </a:p>
        </p:txBody>
      </p:sp>
      <p:pic>
        <p:nvPicPr>
          <p:cNvPr id="23" name="Image 4" descr="https://kimi-img.moonshot.cn/pub/slides/slides_tmpl/image/25-06-01-00:40:11-d0tj1qs75iks2gau507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189" y="2636240"/>
            <a:ext cx="1435100" cy="14478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376266" y="1440456"/>
            <a:ext cx="5828116" cy="5060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对比模糊注释与精确注释下Copilot生成代码的差异，展示精确注释能引导生成更符合需求、质量更高的代码，强调注释重要性。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9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6018879" y="2855717"/>
            <a:ext cx="5268832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分块生成实践</a:t>
            </a:r>
            <a:endParaRPr lang="en-US" sz="1600" dirty="0"/>
          </a:p>
        </p:txBody>
      </p:sp>
      <p:pic>
        <p:nvPicPr>
          <p:cNvPr id="28" name="Image 5" descr="https://kimi-img.moonshot.cn/pub/slides/slides_tmpl/image/25-06-01-00:40:11-d0tj1qs75iks2gau507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989" y="4501616"/>
            <a:ext cx="1435100" cy="14478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927595" y="3250296"/>
            <a:ext cx="5828116" cy="5060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以Django CRUD为例，通过分段注释，让Copilot分块生成代码，便于理解和管理复杂功能，提高开发效率。</a:t>
            </a:r>
            <a:endParaRPr lang="en-US" sz="1600" dirty="0"/>
          </a:p>
        </p:txBody>
      </p:sp>
      <p:sp>
        <p:nvSpPr>
          <p:cNvPr id="30" name="Shape 22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1" name="Text 23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5548232" y="4738305"/>
            <a:ext cx="5268832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上下文利用技巧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5456948" y="5147444"/>
            <a:ext cx="5828116" cy="5060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使用@workspace指令，快速定位并调用项目中的函数，展示Copilot对项目上下文的深度理解和高效利用，简化代码查找过程。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542215" y="2826876"/>
            <a:ext cx="3569045" cy="12571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精准注释与分块生成</a:t>
            </a:r>
            <a:endParaRPr lang="en-US" sz="1600" dirty="0"/>
          </a:p>
        </p:txBody>
      </p:sp>
      <p:pic>
        <p:nvPicPr>
          <p:cNvPr id="35" name="Image 6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23239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12435" y="2997882"/>
            <a:ext cx="3057361" cy="353322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12435" y="2997882"/>
            <a:ext cx="3057361" cy="35332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6-01-00:39:54-d0tj1mk75iks2gau501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968" y="5375402"/>
            <a:ext cx="3073400" cy="11557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6-01-00:39:54-d0tj1mk75iks2gau501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364" y="1855331"/>
            <a:ext cx="3060700" cy="11684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6-01-00:39:55-d0tj1ms75iks2gau502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79" y="1840349"/>
            <a:ext cx="3073400" cy="11684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453125" y="3228542"/>
            <a:ext cx="2501681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测试代码生成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111834" y="3739523"/>
            <a:ext cx="2911569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输入#selection指令，结合/tests命令，让Copilot自动生成测试代码，实现快速测试，提升代码质量。</a:t>
            </a: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1222102" y="24747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1222102" y="24747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 rot="13500000">
            <a:off x="1140115" y="3242306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1" name="Text 15"/>
          <p:cNvSpPr/>
          <p:nvPr/>
        </p:nvSpPr>
        <p:spPr>
          <a:xfrm rot="13500000">
            <a:off x="1140115" y="3242306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8366823" y="2997882"/>
            <a:ext cx="3057361" cy="353322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8366823" y="2997882"/>
            <a:ext cx="3057361" cy="35332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807513" y="3228542"/>
            <a:ext cx="249471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实时功能演示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8466222" y="3739523"/>
            <a:ext cx="2911569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提前录好GIF放PPT，现场再实时运行@workspace搜索，对比演示效果，让观众直观感受Copilot的强大功能。</a:t>
            </a: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21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 rot="13500000">
            <a:off x="8494503" y="3242306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9" name="Text 23"/>
          <p:cNvSpPr/>
          <p:nvPr/>
        </p:nvSpPr>
        <p:spPr>
          <a:xfrm rot="13500000">
            <a:off x="8494503" y="3242306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4683098" y="1846173"/>
            <a:ext cx="3057361" cy="3529229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31" name="Text 25"/>
          <p:cNvSpPr/>
          <p:nvPr/>
        </p:nvSpPr>
        <p:spPr>
          <a:xfrm>
            <a:off x="4683098" y="1846173"/>
            <a:ext cx="3057361" cy="352922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Text 26"/>
          <p:cNvSpPr/>
          <p:nvPr/>
        </p:nvSpPr>
        <p:spPr>
          <a:xfrm>
            <a:off x="5123788" y="2057733"/>
            <a:ext cx="2501681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行级注释解释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4782497" y="2568714"/>
            <a:ext cx="2911569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使用/explain指令，为代码添加行级注释，详细解释代码逻辑，方便团队协作和代码维护，降低理解成本。</a:t>
            </a: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Text 29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 rot="13500000">
            <a:off x="4810778" y="2071497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37" name="Text 31"/>
          <p:cNvSpPr/>
          <p:nvPr/>
        </p:nvSpPr>
        <p:spPr>
          <a:xfrm rot="13500000">
            <a:off x="4810778" y="2071497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Text 3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测试与解释功能</a:t>
            </a:r>
            <a:endParaRPr lang="en-US" sz="1600" dirty="0"/>
          </a:p>
        </p:txBody>
      </p:sp>
      <p:pic>
        <p:nvPicPr>
          <p:cNvPr id="39" name="Image 4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@/# 命令大全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9:55-d0tj1ms75iks2gau502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05" y="3530641"/>
            <a:ext cx="1219200" cy="11938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9:55-d0tj1ms75iks2gau50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29" y="3352309"/>
            <a:ext cx="9345841" cy="147565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3" descr="https://kimi-img.moonshot.cn/pub/slides/slides_tmpl/image/25-06-01-00:39:55-d0tj1ms75iks2gau503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1" y="1758451"/>
            <a:ext cx="9345841" cy="1475659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6-01-00:39:55-d0tj1ms75iks2gau503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53" y="4953211"/>
            <a:ext cx="9345841" cy="1475659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3071468" y="5410561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sx="100000" sy="100000" kx="0" ky="0" algn="bl" rotWithShape="0" blurRad="290837" dist="50607" dir="2700000">
              <a:srgbClr val="5684e9">
                <a:alpha val="96078"/>
              </a:srgbClr>
            </a:outerShdw>
          </a:effectLst>
        </p:spPr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>
            <a:off x="797767" y="2160937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sx="100000" sy="100000" kx="0" ky="0" algn="bl" rotWithShape="0" blurRad="290837" dist="50607" dir="2700000">
              <a:srgbClr val="5684e9">
                <a:alpha val="96078"/>
              </a:srgbClr>
            </a:outerShdw>
          </a:effectLst>
        </p:spPr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599543" y="1897632"/>
            <a:ext cx="5268832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@workspace应用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1508259" y="2174549"/>
            <a:ext cx="779622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@workspace指令可快速定位项目中的文件和符号，如查找UserService，提升代码查找效率，减少手动搜索时间。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5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2552033" y="3469994"/>
            <a:ext cx="4868492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@file功能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2460749" y="3746911"/>
            <a:ext cx="7796220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使用@file指令，快速定位并打开指定文件，方便在项目中快速切换文件，提高开发效率。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1738632" y="3754795"/>
            <a:ext cx="637958" cy="637956"/>
          </a:xfrm>
          <a:prstGeom prst="ellipse">
            <a:avLst/>
          </a:prstGeom>
          <a:gradFill rotWithShape="1" flip="none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sx="100000" sy="100000" kx="0" ky="0" algn="bl" rotWithShape="0" blurRad="290837" dist="50607" dir="2700000">
              <a:srgbClr val="5684e9">
                <a:alpha val="96078"/>
              </a:srgbClr>
            </a:outerShdw>
          </a:effectLst>
        </p:spPr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1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3882681" y="5122551"/>
            <a:ext cx="4563692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@recent与@symbol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3791397" y="5399467"/>
            <a:ext cx="77206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@recent指令快速访问最近编辑的文件，@symbol定位文件中的符号，这些指令组合使用，能极大提升开发过程中的文件和代码定位速度。</a:t>
            </a:r>
            <a:endParaRPr lang="en-US" sz="1600" dirty="0"/>
          </a:p>
        </p:txBody>
      </p:sp>
      <p:sp>
        <p:nvSpPr>
          <p:cNvPr id="31" name="Shape 24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Text 25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@命令详解</a:t>
            </a:r>
            <a:endParaRPr lang="en-US" sz="1600" dirty="0"/>
          </a:p>
        </p:txBody>
      </p:sp>
      <p:pic>
        <p:nvPicPr>
          <p:cNvPr id="34" name="Image 5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12435" y="2997882"/>
            <a:ext cx="3057361" cy="353322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12435" y="2997882"/>
            <a:ext cx="3057361" cy="35332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6-01-00:39:54-d0tj1mk75iks2gau501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968" y="5375402"/>
            <a:ext cx="3073400" cy="11557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6-01-00:39:54-d0tj1mk75iks2gau501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364" y="1855331"/>
            <a:ext cx="3060700" cy="11684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6-01-00:39:55-d0tj1ms75iks2gau502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79" y="1840349"/>
            <a:ext cx="3073400" cy="11684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453125" y="3228542"/>
            <a:ext cx="2501681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#codebase与#file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111834" y="3739523"/>
            <a:ext cx="2911569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#codebase指令查看整个代码库的代码，#file查看指定文件代码，帮助开发者快速了解项目结构和代码内容。</a:t>
            </a: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1222102" y="24747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1222102" y="24747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 rot="13500000">
            <a:off x="1140115" y="3242306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1" name="Text 15"/>
          <p:cNvSpPr/>
          <p:nvPr/>
        </p:nvSpPr>
        <p:spPr>
          <a:xfrm rot="13500000">
            <a:off x="1140115" y="3242306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8366823" y="2997882"/>
            <a:ext cx="3057361" cy="353322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8366823" y="2997882"/>
            <a:ext cx="3057361" cy="35332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807513" y="3228542"/>
            <a:ext cx="249471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命令查询示例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8466222" y="3739523"/>
            <a:ext cx="2911569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现场展示使用@symbol指令查询UserService的示例，结合表格展示所有@/#命令，让观众快速掌握并应用到实际开发中。</a:t>
            </a: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21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 rot="13500000">
            <a:off x="8494503" y="3242306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9" name="Text 23"/>
          <p:cNvSpPr/>
          <p:nvPr/>
        </p:nvSpPr>
        <p:spPr>
          <a:xfrm rot="13500000">
            <a:off x="8494503" y="3242306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4683098" y="1846173"/>
            <a:ext cx="3057361" cy="3529229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31" name="Text 25"/>
          <p:cNvSpPr/>
          <p:nvPr/>
        </p:nvSpPr>
        <p:spPr>
          <a:xfrm>
            <a:off x="4683098" y="1846173"/>
            <a:ext cx="3057361" cy="352922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Text 26"/>
          <p:cNvSpPr/>
          <p:nvPr/>
        </p:nvSpPr>
        <p:spPr>
          <a:xfrm>
            <a:off x="5123788" y="2057733"/>
            <a:ext cx="2501681" cy="8044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#selection与#terminalLastCommand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4782497" y="2568714"/>
            <a:ext cx="2911569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#selection指令查看选中代码片段，#terminalLastCommand查看终端最后一条命令的输出，这些指令为代码审查和调试提供便利。</a:t>
            </a: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Text 29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 rot="13500000">
            <a:off x="4810778" y="2071497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37" name="Text 31"/>
          <p:cNvSpPr/>
          <p:nvPr/>
        </p:nvSpPr>
        <p:spPr>
          <a:xfrm rot="13500000">
            <a:off x="4810778" y="2071497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Text 3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#命令应用</a:t>
            </a:r>
            <a:endParaRPr lang="en-US" sz="1600" dirty="0"/>
          </a:p>
        </p:txBody>
      </p:sp>
      <p:pic>
        <p:nvPicPr>
          <p:cNvPr id="39" name="Image 4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避坑指南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35-d0tj12s75iks2gau4vf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1363" y="-11130"/>
            <a:ext cx="12203363" cy="68710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613338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613338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613337" y="2954311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&amp; AI Coding 现状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1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68" y="2174555"/>
            <a:ext cx="723900" cy="1511962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4985740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4985740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4985739" y="2954311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安装 &amp; 配置</a:t>
            </a:r>
            <a:endParaRPr lang="en-US" sz="1600" dirty="0"/>
          </a:p>
        </p:txBody>
      </p:sp>
      <p:pic>
        <p:nvPicPr>
          <p:cNvPr id="23" name="Image 2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70" y="2174555"/>
            <a:ext cx="723900" cy="1511962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8365830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8365830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8365829" y="2954311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快捷键速查表</a:t>
            </a:r>
            <a:endParaRPr lang="en-US" sz="1600" dirty="0"/>
          </a:p>
        </p:txBody>
      </p:sp>
      <p:pic>
        <p:nvPicPr>
          <p:cNvPr id="27" name="Image 3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360" y="2174555"/>
            <a:ext cx="723900" cy="1511962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613338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3"/>
          <p:cNvSpPr/>
          <p:nvPr/>
        </p:nvSpPr>
        <p:spPr>
          <a:xfrm>
            <a:off x="1613338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1613337" y="4560372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基础能力 Demo</a:t>
            </a:r>
            <a:endParaRPr lang="en-US" sz="1600" dirty="0"/>
          </a:p>
        </p:txBody>
      </p:sp>
      <p:pic>
        <p:nvPicPr>
          <p:cNvPr id="31" name="Image 4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868" y="3780616"/>
            <a:ext cx="723900" cy="1511962"/>
          </a:xfrm>
          <a:prstGeom prst="rect">
            <a:avLst/>
          </a:prstGeom>
        </p:spPr>
      </p:pic>
      <p:sp>
        <p:nvSpPr>
          <p:cNvPr id="32" name="Shape 25"/>
          <p:cNvSpPr/>
          <p:nvPr/>
        </p:nvSpPr>
        <p:spPr>
          <a:xfrm>
            <a:off x="4985740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6"/>
          <p:cNvSpPr/>
          <p:nvPr/>
        </p:nvSpPr>
        <p:spPr>
          <a:xfrm>
            <a:off x="4985740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4985739" y="4560372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高阶技巧</a:t>
            </a:r>
            <a:endParaRPr lang="en-US" sz="1600" dirty="0"/>
          </a:p>
        </p:txBody>
      </p:sp>
      <p:pic>
        <p:nvPicPr>
          <p:cNvPr id="35" name="Image 5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270" y="3780616"/>
            <a:ext cx="723900" cy="1511962"/>
          </a:xfrm>
          <a:prstGeom prst="rect">
            <a:avLst/>
          </a:prstGeom>
        </p:spPr>
      </p:pic>
      <p:sp>
        <p:nvSpPr>
          <p:cNvPr id="36" name="Shape 28"/>
          <p:cNvSpPr/>
          <p:nvPr/>
        </p:nvSpPr>
        <p:spPr>
          <a:xfrm>
            <a:off x="8365830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7" name="Text 29"/>
          <p:cNvSpPr/>
          <p:nvPr/>
        </p:nvSpPr>
        <p:spPr>
          <a:xfrm>
            <a:off x="8365830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8" name="Text 30"/>
          <p:cNvSpPr/>
          <p:nvPr/>
        </p:nvSpPr>
        <p:spPr>
          <a:xfrm>
            <a:off x="8365829" y="4560372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@/# 命令大全</a:t>
            </a:r>
            <a:endParaRPr lang="en-US" sz="1600" dirty="0"/>
          </a:p>
        </p:txBody>
      </p:sp>
      <p:pic>
        <p:nvPicPr>
          <p:cNvPr id="39" name="Image 6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9360" y="3780616"/>
            <a:ext cx="723900" cy="1511962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721377" y="941261"/>
            <a:ext cx="326001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1" name="Text 32"/>
          <p:cNvSpPr/>
          <p:nvPr/>
        </p:nvSpPr>
        <p:spPr>
          <a:xfrm>
            <a:off x="827415" y="600948"/>
            <a:ext cx="1091646" cy="2418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517BD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2" name="Image 7" descr="https://kimi-img.moonshot.cn/pub/slides/slides_tmpl/image/25-06-01-00:38:40-d0tj14475iks2gau4vf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5784" y="1395748"/>
            <a:ext cx="355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40:12-d0tj1r475iks2gau507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84" y="1724989"/>
            <a:ext cx="10819501" cy="46915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219226" y="2195800"/>
            <a:ext cx="474130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强调人工审查代码的重要性，结合SonarQube/Snyk等工具，全面检查代码质量，避免因依赖AI生成代码而忽视潜在问题。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rot="13500000">
            <a:off x="1208652" y="1871604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 rot="13500000">
            <a:off x="1208652" y="1871604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498834" y="4183927"/>
            <a:ext cx="310007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性能优化设置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219226" y="4538407"/>
            <a:ext cx="4741291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调整editor.quickSuggestions延迟设置，优化Copilot性能，减少对开发效率的影响，确保开发过程流畅。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 rot="13500000">
            <a:off x="1208652" y="4214211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0" name="Text 16"/>
          <p:cNvSpPr/>
          <p:nvPr/>
        </p:nvSpPr>
        <p:spPr>
          <a:xfrm rot="13500000">
            <a:off x="1208652" y="4214211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646566" y="1841320"/>
            <a:ext cx="310007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忽略代码跳过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6366958" y="2195800"/>
            <a:ext cx="4741301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使用// Copilot: ignore注释，跳过特定代码片段，避免AI生成不必要的代码，保持代码的简洁性和可读性。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 rot="13500000">
            <a:off x="6356384" y="1871604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4" name="Text 20"/>
          <p:cNvSpPr/>
          <p:nvPr/>
        </p:nvSpPr>
        <p:spPr>
          <a:xfrm rot="13500000">
            <a:off x="6356384" y="1871604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6646566" y="4183927"/>
            <a:ext cx="310007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团队踩坑案例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6366958" y="4538407"/>
            <a:ext cx="474129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列举团队在使用Copilot过程中踩过的3个坑，如代码质量、性能问题等，提供commit链接，让观众引以为戒，避免重复犯错。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 rot="13500000">
            <a:off x="6356384" y="4214211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8" name="Text 24"/>
          <p:cNvSpPr/>
          <p:nvPr/>
        </p:nvSpPr>
        <p:spPr>
          <a:xfrm rot="13500000">
            <a:off x="6356384" y="4214211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1498834" y="1854734"/>
            <a:ext cx="310007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人工审查结合工具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代码质量保障</a:t>
            </a:r>
            <a:endParaRPr lang="en-US" sz="1600" dirty="0"/>
          </a:p>
        </p:txBody>
      </p:sp>
      <p:pic>
        <p:nvPicPr>
          <p:cNvPr id="31" name="Image 2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安全审查闭环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40:19-d0tj1ss75iks2gau50a0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0" y="-72756"/>
            <a:ext cx="12453564" cy="700351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40:14-d0tj1rk75iks2gau508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931" y="-131788"/>
            <a:ext cx="12684977" cy="7136333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00975" y="3097511"/>
            <a:ext cx="2073657" cy="53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/security-review命令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03026" y="3674525"/>
            <a:ext cx="2501681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使用Claude的/security-review命令，快速扫描代码中的安全漏洞，如HTTPS、Token、XSS等，及时发现并修复问题。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02526" y="248623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602526" y="248623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3432292" y="3097511"/>
            <a:ext cx="207365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GitHub Actions集成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3334343" y="3674525"/>
            <a:ext cx="2501681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配置GitHub Actions自动扫描PR，实现安全审查自动化，确保代码在合并前符合安全标准，保障项目安全。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3433843" y="248623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3433843" y="248623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6502064" y="3097511"/>
            <a:ext cx="207365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手动审查重点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6404115" y="3674525"/>
            <a:ext cx="2501681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手动审查时重点关注HTTPS配置、Token管理、XSS防护等关键安全点，结合自动化工具和人工审查，构建完善的安全审查闭环。</a:t>
            </a: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>
            <a:off x="6503615" y="248623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9"/>
          <p:cNvSpPr/>
          <p:nvPr/>
        </p:nvSpPr>
        <p:spPr>
          <a:xfrm>
            <a:off x="6503615" y="248623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9519584" y="3097511"/>
            <a:ext cx="207365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安全审查演示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9421635" y="3674525"/>
            <a:ext cx="2501681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现场运行/security-review命令，展示生成的PDF报告，让观众直观了解安全审查结果，提升安全意识。</a:t>
            </a:r>
            <a:endParaRPr lang="en-US" sz="1600" dirty="0"/>
          </a:p>
        </p:txBody>
      </p:sp>
      <p:sp>
        <p:nvSpPr>
          <p:cNvPr id="27" name="Shape 22"/>
          <p:cNvSpPr/>
          <p:nvPr/>
        </p:nvSpPr>
        <p:spPr>
          <a:xfrm>
            <a:off x="9521135" y="248623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3"/>
          <p:cNvSpPr/>
          <p:nvPr/>
        </p:nvSpPr>
        <p:spPr>
          <a:xfrm>
            <a:off x="9521135" y="248623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安全审查工具</a:t>
            </a:r>
            <a:endParaRPr lang="en-US" sz="1600" dirty="0"/>
          </a:p>
        </p:txBody>
      </p:sp>
      <p:pic>
        <p:nvPicPr>
          <p:cNvPr id="30" name="Image 3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实际项目演示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09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6-01-00:40:22-d0tj1tk75iks2gau50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586" y="2720043"/>
            <a:ext cx="2768600" cy="259080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5121940" y="3133213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5121940" y="3133213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614667" y="1931145"/>
            <a:ext cx="36955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代码重构优化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511770" y="2208145"/>
            <a:ext cx="442280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使用/refactor指令重构长函数，优化代码结构，提升代码可读性和可维护性，展示Copilot在代码优化方面的强大能力。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693137" y="3133213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693137" y="3133213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5110217" y="451826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5110217" y="451826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6693137" y="451826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6693137" y="451826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7614667" y="4351616"/>
            <a:ext cx="36955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跨语言转换实践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7511770" y="4628616"/>
            <a:ext cx="442280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演示Python代码转换为JS代码的过程，借助Copilot实现跨语言转换，解决多语言项目开发中的难题，拓展开发场景。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649090" y="1931145"/>
            <a:ext cx="36955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注释驱动开发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546193" y="2208145"/>
            <a:ext cx="442280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展示如何通过注释驱动开发Flask API原型，利用Copilot快速生成代码，实现功能开发，提高开发效率。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649090" y="4351616"/>
            <a:ext cx="36955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场景切换与总结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546193" y="4665595"/>
            <a:ext cx="442280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3个场景各展示3分钟，留1分钟切换，总结实际项目中Copilot的应用价值，让观众了解其在复杂项目中的高效表现。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Flask API原型开发</a:t>
            </a:r>
            <a:endParaRPr lang="en-US" sz="1600" dirty="0"/>
          </a:p>
        </p:txBody>
      </p:sp>
      <p:pic>
        <p:nvPicPr>
          <p:cNvPr id="29" name="Image 2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React复杂场景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10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gradFill rotWithShape="0" flip="none">
          <a:gsLst>
            <a:gs pos="0">
              <a:srgbClr val="EFFAFC"/>
            </a:gs>
            <a:gs pos="74000">
              <a:srgbClr val="72C5E9"/>
            </a:gs>
            <a:gs pos="83000">
              <a:srgbClr val="72C5E9"/>
            </a:gs>
            <a:gs pos="100000">
              <a:srgbClr val="A1D9F1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52891" y="4114793"/>
            <a:ext cx="12886267" cy="0"/>
          </a:xfrm>
          <a:prstGeom prst="line">
            <a:avLst/>
          </a:prstGeom>
          <a:noFill/>
          <a:ln w="31750">
            <a:solidFill>
              <a:srgbClr val="5684E9"/>
            </a:solidFill>
            <a:prstDash val="solid"/>
            <a:headEnd type="none"/>
            <a:tailEnd type="none"/>
          </a:ln>
        </p:spPr>
      </p:sp>
      <p:pic>
        <p:nvPicPr>
          <p:cNvPr id="4" name="Image 1" descr="https://kimi-img.moonshot.cn/pub/slides/slides_tmpl/image/25-06-01-00:40:12-d0tj1r475iks2gau50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706" y="2705251"/>
            <a:ext cx="1092200" cy="1892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2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6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813594" y="3064325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4813594" y="3064325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5" name="Image 2" descr="https://kimi-img.moonshot.cn/pub/slides/slides_tmpl/image/25-06-01-00:40:12-d0tj1r475iks2gau508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41077" y="3671817"/>
            <a:ext cx="1092200" cy="1892300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1764991" y="4874930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1764991" y="4874930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8" name="Image 3" descr="https://kimi-img.moonshot.cn/pub/slides/slides_tmpl/image/25-06-01-00:40:12-d0tj1r475iks2gau508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640366" y="3671817"/>
            <a:ext cx="1092200" cy="1892300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6-01-00:40:12-d0tj1r475iks2gau508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913" y="2713561"/>
            <a:ext cx="1092200" cy="18923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6857735" y="4891864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4"/>
          <p:cNvSpPr/>
          <p:nvPr/>
        </p:nvSpPr>
        <p:spPr>
          <a:xfrm>
            <a:off x="6857735" y="4891864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9899777" y="3082614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6"/>
          <p:cNvSpPr/>
          <p:nvPr/>
        </p:nvSpPr>
        <p:spPr>
          <a:xfrm>
            <a:off x="9899777" y="3082614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2646256" y="4425970"/>
            <a:ext cx="35057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Context与Reducer结合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2541771" y="4679344"/>
            <a:ext cx="428372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展示在React项目中，如何结合Context和Reducer以及TS模板，快速搭建复杂组件架构，利用Copilot生成高质量代码，提升开发效率。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686006" y="4425970"/>
            <a:ext cx="35057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动态表单生成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7581521" y="4679344"/>
            <a:ext cx="428372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根据JSON Schema自动生成动态表单UI，借助Copilot实现从数据结构到UI界面的快速转换，简化开发流程，提高开发速度。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616288" y="1993666"/>
            <a:ext cx="35057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虚拟列表优化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11803" y="2247040"/>
            <a:ext cx="428372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使用react-window实现虚拟列表，优化列表渲染性能，通过Copilot快速生成相关代码，解决大数据量渲染问题，提升用户体验。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5632024" y="1993666"/>
            <a:ext cx="35057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代码托管与演示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5527539" y="2247040"/>
            <a:ext cx="428372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将代码托管到GitHub Codespaces，现场一键打开，方便观众查看和学习，直观感受Copilot在复杂前端项目中的应用效果。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高级模板应用</a:t>
            </a:r>
            <a:endParaRPr lang="en-US" sz="1600" dirty="0"/>
          </a:p>
        </p:txBody>
      </p:sp>
      <p:pic>
        <p:nvPicPr>
          <p:cNvPr id="33" name="Image 5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最佳实践速记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11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40:21-d0tj1tc75iks2gau50b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38" y="1642727"/>
            <a:ext cx="11193747" cy="3279109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89604" y="2437560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详细注释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326899" y="2437560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共享提示词库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237405" y="2735448"/>
            <a:ext cx="51552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建立共享的提示词库，团队成员可复用优质提示词，提高代码生成质量，促进团队协作和知识共享。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08274" y="2735448"/>
            <a:ext cx="51552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强调详细注释的重要性，通过精确的注释引导Copilot生成高质量代码，方便团队协作和代码维护。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89604" y="4760136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Ctrl+I Chat交互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326899" y="4760136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避免直接提交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237405" y="5058024"/>
            <a:ext cx="51552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避免直接将AI生成的代码提交到生产环境，需人工审查和测试，确保代码质量。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08274" y="5058024"/>
            <a:ext cx="51552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利用Ctrl+I快捷键与Copilot进行Chat交互，快速获取代码建议和解决方案，提升开发效率。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实践要点总结</a:t>
            </a:r>
            <a:endParaRPr lang="en-US" sz="1600" dirty="0"/>
          </a:p>
        </p:txBody>
      </p:sp>
      <p:pic>
        <p:nvPicPr>
          <p:cNvPr id="21" name="Image 2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54-d0tj1mk75iks2gau50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10" y="2217961"/>
            <a:ext cx="15315171" cy="8298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6-01-00:39:53-d0tj1mc75iks2gau50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85" y="2432913"/>
            <a:ext cx="1193800" cy="11938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06167" y="3573655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涉密逻辑处理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824106" y="3974719"/>
            <a:ext cx="309059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涉密逻辑不能完全依赖AI生成，需人工严格把控，防止敏感信息泄露。</a:t>
            </a:r>
            <a:endParaRPr lang="en-US" sz="1600" dirty="0"/>
          </a:p>
        </p:txBody>
      </p:sp>
      <p:pic>
        <p:nvPicPr>
          <p:cNvPr id="17" name="Image 3" descr="https://kimi-img.moonshot.cn/pub/slides/slides_tmpl/image/25-06-01-00:39:53-d0tj1mc75iks2gau500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13" y="1664817"/>
            <a:ext cx="1193800" cy="1193800"/>
          </a:xfrm>
          <a:prstGeom prst="rect">
            <a:avLst/>
          </a:prstGeom>
        </p:spPr>
      </p:pic>
      <p:pic>
        <p:nvPicPr>
          <p:cNvPr id="18" name="Image 4" descr="https://kimi-img.moonshot.cn/pub/slides/slides_tmpl/image/25-06-01-00:39:53-d0tj1mc75iks2gau50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985" y="2451201"/>
            <a:ext cx="1193800" cy="1193800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3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5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4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4582055" y="2823847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注重测试环节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4499994" y="3224911"/>
            <a:ext cx="309059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不要忽略测试环节，AI生成代码也需要充分测试，确保其稳定性和可靠性。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8129927" y="3555367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实践要点图示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047866" y="3956431"/>
            <a:ext cx="309059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用一页图总结最佳实践要点，方便观众散场前快速拍照记录，便于后续学习和应用。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实践要点总结</a:t>
            </a:r>
            <a:endParaRPr lang="en-US" sz="1600" dirty="0"/>
          </a:p>
        </p:txBody>
      </p:sp>
      <p:pic>
        <p:nvPicPr>
          <p:cNvPr id="30" name="Image 5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35-d0tj12s75iks2gau4vf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1363" y="-11130"/>
            <a:ext cx="12203363" cy="68710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613338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613338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613337" y="2954311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避坑指南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1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68" y="2174555"/>
            <a:ext cx="723900" cy="1511962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4985740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4985740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4985739" y="2954311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安全审查闭环</a:t>
            </a:r>
            <a:endParaRPr lang="en-US" sz="1600" dirty="0"/>
          </a:p>
        </p:txBody>
      </p:sp>
      <p:pic>
        <p:nvPicPr>
          <p:cNvPr id="23" name="Image 2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70" y="2174555"/>
            <a:ext cx="723900" cy="1511962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8365830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8365830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8365829" y="2954311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实际项目演示</a:t>
            </a:r>
            <a:endParaRPr lang="en-US" sz="1600" dirty="0"/>
          </a:p>
        </p:txBody>
      </p:sp>
      <p:pic>
        <p:nvPicPr>
          <p:cNvPr id="27" name="Image 3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360" y="2174555"/>
            <a:ext cx="723900" cy="1511962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613338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3"/>
          <p:cNvSpPr/>
          <p:nvPr/>
        </p:nvSpPr>
        <p:spPr>
          <a:xfrm>
            <a:off x="1613338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1613337" y="4560372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React复杂场景</a:t>
            </a:r>
            <a:endParaRPr lang="en-US" sz="1600" dirty="0"/>
          </a:p>
        </p:txBody>
      </p:sp>
      <p:pic>
        <p:nvPicPr>
          <p:cNvPr id="31" name="Image 4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868" y="3780616"/>
            <a:ext cx="723900" cy="1511962"/>
          </a:xfrm>
          <a:prstGeom prst="rect">
            <a:avLst/>
          </a:prstGeom>
        </p:spPr>
      </p:pic>
      <p:sp>
        <p:nvSpPr>
          <p:cNvPr id="32" name="Shape 25"/>
          <p:cNvSpPr/>
          <p:nvPr/>
        </p:nvSpPr>
        <p:spPr>
          <a:xfrm>
            <a:off x="4985740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6"/>
          <p:cNvSpPr/>
          <p:nvPr/>
        </p:nvSpPr>
        <p:spPr>
          <a:xfrm>
            <a:off x="4985740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4985739" y="4560372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最佳实践速记</a:t>
            </a:r>
            <a:endParaRPr lang="en-US" sz="1600" dirty="0"/>
          </a:p>
        </p:txBody>
      </p:sp>
      <p:pic>
        <p:nvPicPr>
          <p:cNvPr id="35" name="Image 5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270" y="3780616"/>
            <a:ext cx="723900" cy="1511962"/>
          </a:xfrm>
          <a:prstGeom prst="rect">
            <a:avLst/>
          </a:prstGeom>
        </p:spPr>
      </p:pic>
      <p:sp>
        <p:nvSpPr>
          <p:cNvPr id="36" name="Shape 28"/>
          <p:cNvSpPr/>
          <p:nvPr/>
        </p:nvSpPr>
        <p:spPr>
          <a:xfrm>
            <a:off x="8365830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7" name="Text 29"/>
          <p:cNvSpPr/>
          <p:nvPr/>
        </p:nvSpPr>
        <p:spPr>
          <a:xfrm>
            <a:off x="8365830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8" name="Text 30"/>
          <p:cNvSpPr/>
          <p:nvPr/>
        </p:nvSpPr>
        <p:spPr>
          <a:xfrm>
            <a:off x="8365829" y="4560372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互动练习</a:t>
            </a:r>
            <a:endParaRPr lang="en-US" sz="1600" dirty="0"/>
          </a:p>
        </p:txBody>
      </p:sp>
      <p:pic>
        <p:nvPicPr>
          <p:cNvPr id="39" name="Image 6" descr="https://kimi-img.moonshot.cn/pub/slides/slides_tmpl/image/25-06-01-00:38:40-d0tj14475iks2gau4vg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9360" y="3780616"/>
            <a:ext cx="723900" cy="1511962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721377" y="941261"/>
            <a:ext cx="326001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1" name="Text 32"/>
          <p:cNvSpPr/>
          <p:nvPr/>
        </p:nvSpPr>
        <p:spPr>
          <a:xfrm>
            <a:off x="827415" y="600948"/>
            <a:ext cx="1091646" cy="2418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517BD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2" name="Image 7" descr="https://kimi-img.moonshot.cn/pub/slides/slides_tmpl/image/25-06-01-00:38:40-d0tj14475iks2gau4vf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5784" y="1395748"/>
            <a:ext cx="355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互动练习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12</a:t>
            </a:r>
            <a:endParaRPr lang="en-US" sz="1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6-01-00:39:56-d0tj1n475iks2gau503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7" y="1736336"/>
            <a:ext cx="10151467" cy="162214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6-01-00:39:56-d0tj1n475iks2gau504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57" y="2472057"/>
            <a:ext cx="1219200" cy="12192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6-01-00:39:56-d0tj1n475iks2gau504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823" y="1282634"/>
            <a:ext cx="1219200" cy="1219200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4" descr="https://kimi-img.moonshot.cn/pub/slides/slides_tmpl/image/25-06-01-00:39:56-d0tj1n475iks2gau504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303" y="1967581"/>
            <a:ext cx="1219200" cy="1219200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9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11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3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980435" y="3709885"/>
            <a:ext cx="3145914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斐波那契函数生成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900224" y="4069952"/>
            <a:ext cx="336088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布置任务：生成斐波那契函数，比较不同注释下Copilot生成的结果，让观众亲身体验注释对代码生成的影响。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4589908" y="3340917"/>
            <a:ext cx="314591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分组竞赛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8215423" y="2586938"/>
            <a:ext cx="317721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奖品激励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6" name="Text 1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4482425" y="3738964"/>
            <a:ext cx="336088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分组进行2分钟比拼，最快完成且结果准确的小组获胜，激发观众参与热情，加深对知识点的理解和应用。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105303" y="2994308"/>
            <a:ext cx="336088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为获胜小组送上贴纸，增加互动趣味性，营造积极的学习氛围。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任务布置与执行</a:t>
            </a:r>
            <a:endParaRPr lang="en-US" sz="1600" dirty="0"/>
          </a:p>
        </p:txBody>
      </p:sp>
      <p:pic>
        <p:nvPicPr>
          <p:cNvPr id="30" name="Image 5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13</a:t>
            </a:r>
            <a:endParaRPr lang="en-US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5895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5895" y="1926101"/>
            <a:ext cx="3330404" cy="37408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57274" y="26274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高频问题准备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539437" y="2006723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539437" y="2006723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1687" y="3189622"/>
            <a:ext cx="305736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提前准备3个高频问题，涵盖Copilot使用、功能优化、安全审查等方面，确保能快速准确回答。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6-01-00:39:56-d0tj1n475iks2gau504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8" y="5592002"/>
            <a:ext cx="11036320" cy="1264578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331783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331783" y="1926101"/>
            <a:ext cx="3330404" cy="37408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4633162" y="26274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现场问题收集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5468380" y="2006723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5468380" y="2006723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477575" y="3189622"/>
            <a:ext cx="3057361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现场收集观众提问，实时解答，针对个性问题提供详细解答，针对共性问题进行总结分享，确保每位观众的疑问都能得到解决。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8007671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8007671" y="1926101"/>
            <a:ext cx="3330404" cy="37408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8309050" y="26274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资源分享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9144268" y="2006723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9144268" y="2006723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153463" y="3189622"/>
            <a:ext cx="305736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结束后提供二维码进群，附送完整示例仓库链接，方便观众后续学习和交流，拓展学习渠道。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问题解答</a:t>
            </a:r>
            <a:endParaRPr lang="en-US" sz="1600" dirty="0"/>
          </a:p>
        </p:txBody>
      </p:sp>
      <p:pic>
        <p:nvPicPr>
          <p:cNvPr id="31" name="Image 2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 &amp; 预告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14</a:t>
            </a:r>
            <a:endParaRPr lang="en-US"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359" y="2434766"/>
            <a:ext cx="577790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布置作业：使用/explain指令重写项目README文件，并提交PR，让观众在实践中巩固所学知识，提升应用能力。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Text 7"/>
          <p:cNvSpPr/>
          <p:nvPr/>
        </p:nvSpPr>
        <p:spPr>
          <a:xfrm>
            <a:off x="968801" y="2177261"/>
            <a:ext cx="3989683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README重写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6-01-00:39:48-d0tj1l475iks2gau4v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8" y="2212275"/>
            <a:ext cx="210853" cy="2108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88359" y="4250119"/>
            <a:ext cx="577790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预告两周后《Copilot Workspace 进阶》课程，激发观众持续学习兴趣，引导他们深入探索Copilot的更多高级功能和应用场景。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68801" y="3992614"/>
            <a:ext cx="3989683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进阶课程预告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6-01-00:39:48-d0tj1l475iks2gau4vt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28" y="4027628"/>
            <a:ext cx="210853" cy="210853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6" name="Text 11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3" descr="https://kimi-img.moonshot.cn/pub/slides/slides_tmpl/image/25-06-01-00:39:51-d0tj1ls75iks2gau4vu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883" y="0"/>
            <a:ext cx="4256254" cy="68580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作业布置</a:t>
            </a:r>
            <a:endParaRPr lang="en-US" sz="1600" dirty="0"/>
          </a:p>
        </p:txBody>
      </p:sp>
      <p:pic>
        <p:nvPicPr>
          <p:cNvPr id="19" name="Image 4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569" y="2905299"/>
            <a:ext cx="6904069" cy="1151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40:22-d0tj1tk75iks2gau50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91738" y="2026977"/>
            <a:ext cx="6904069" cy="1151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6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pPr algn="l" indent="0" marL="0">
              <a:lnSpc>
                <a:spcPct val="90000"/>
              </a:lnSpc>
              <a:buNone/>
            </a:pPr>
            <a:r>
              <a:rPr lang="en-US" sz="6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pPr algn="l" indent="0" marL="0">
              <a:lnSpc>
                <a:spcPct val="90000"/>
              </a:lnSpc>
              <a:buNone/>
            </a:pPr>
            <a:r>
              <a:rPr lang="en-US" sz="60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you.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6-01-00:38:30-d0tj11k75iks2gau4ve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5" y="4499273"/>
            <a:ext cx="1714500" cy="45720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6-01-00:38:30-d0tj11k75iks2gau4ve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608" y="4499273"/>
            <a:ext cx="1714500" cy="4572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14734" y="4560846"/>
            <a:ext cx="1440018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2476575" y="4560846"/>
            <a:ext cx="1644080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</a:t>
            </a:r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2025.05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35-d0tj12s75iks2gau4vf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1363" y="0"/>
            <a:ext cx="12203363" cy="68710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377" y="941261"/>
            <a:ext cx="326001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27415" y="600948"/>
            <a:ext cx="1091646" cy="2418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517BD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 flipH="1">
            <a:off x="116012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16012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4730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14730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113420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113420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flipH="1">
            <a:off x="112110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12110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548960" y="2316052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4548960" y="2316052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299442" y="2922315"/>
            <a:ext cx="4553010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548960" y="3814677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4548960" y="3814677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299442" y="4420940"/>
            <a:ext cx="4553010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 &amp; 预告</a:t>
            </a:r>
            <a:endParaRPr lang="en-US" sz="1600" dirty="0"/>
          </a:p>
        </p:txBody>
      </p:sp>
      <p:pic>
        <p:nvPicPr>
          <p:cNvPr id="24" name="Image 1" descr="https://kimi-img.moonshot.cn/pub/slides/slides_tmpl/image/25-06-01-00:38:31-d0tj11s75iks2gau4ve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230" y="1986520"/>
            <a:ext cx="723900" cy="1181100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6-01-00:38:31-d0tj11s75iks2gau4ve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30" y="3497268"/>
            <a:ext cx="723900" cy="1181100"/>
          </a:xfrm>
          <a:prstGeom prst="rect">
            <a:avLst/>
          </a:prstGeom>
        </p:spPr>
      </p:pic>
      <p:pic>
        <p:nvPicPr>
          <p:cNvPr id="26" name="Image 3" descr="https://kimi-img.moonshot.cn/pub/slides/slides_tmpl/image/25-06-01-00:38:40-d0tj14475iks2gau4vf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784" y="1395748"/>
            <a:ext cx="355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0261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&amp; AI Coding 现状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54-d0tj1mk75iks2gau50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10" y="2217961"/>
            <a:ext cx="15315171" cy="8298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6-01-00:39:53-d0tj1mc75iks2gau50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85" y="2432913"/>
            <a:ext cx="1193800" cy="11938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06167" y="3573655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代码生成全景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824106" y="3974719"/>
            <a:ext cx="3090592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2025年LLM在代码生成领域大放异彩，涵盖代码生成、补全、解释、优化等多方面，为开发者提供全方位辅助，极大提升开发效率。</a:t>
            </a:r>
            <a:endParaRPr lang="en-US" sz="1600" dirty="0"/>
          </a:p>
        </p:txBody>
      </p:sp>
      <p:pic>
        <p:nvPicPr>
          <p:cNvPr id="17" name="Image 3" descr="https://kimi-img.moonshot.cn/pub/slides/slides_tmpl/image/25-06-01-00:39:53-d0tj1mc75iks2gau500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13" y="1664817"/>
            <a:ext cx="1193800" cy="1193800"/>
          </a:xfrm>
          <a:prstGeom prst="rect">
            <a:avLst/>
          </a:prstGeom>
        </p:spPr>
      </p:pic>
      <p:pic>
        <p:nvPicPr>
          <p:cNvPr id="18" name="Image 4" descr="https://kimi-img.moonshot.cn/pub/slides/slides_tmpl/image/25-06-01-00:39:53-d0tj1mc75iks2gau50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985" y="2451201"/>
            <a:ext cx="1193800" cy="1193800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3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5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4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4582055" y="2823847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Copilot独特优势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4499994" y="3224911"/>
            <a:ext cx="3090592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Copilot融合GPT-4 Turbo与实时上下文感知技术，精准理解代码上下文，生成贴合需求的代码，与仅依赖文本输入的ChatGPT、语言栈有限的CodeWhisper形成鲜明对比。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8129927" y="3555367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工具对比分析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047866" y="3956431"/>
            <a:ext cx="3090592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对比ChatGPT无IDE上下文感知、CodeWhisper语言栈少的局限，Copilot凭借实时上下文感知脱颖而出，精准生成代码，减少人工修改，提升开发体验。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代码生成与优化</a:t>
            </a:r>
            <a:endParaRPr lang="en-US" sz="1600" dirty="0"/>
          </a:p>
        </p:txBody>
      </p:sp>
      <p:pic>
        <p:nvPicPr>
          <p:cNvPr id="30" name="Image 5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安装 &amp; 配置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5895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5895" y="1926101"/>
            <a:ext cx="3330404" cy="37408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57274" y="26274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插件安装与登录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539437" y="2006723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539437" y="2006723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1687" y="3189622"/>
            <a:ext cx="3057361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安装VS Code插件0.18+版本，登录GitHub账号，完成组织License校验，确保Copilot服务正常激活，开启智能编程之旅。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6-01-00:39:56-d0tj1n475iks2gau504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8" y="5592002"/>
            <a:ext cx="11036320" cy="1264578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331783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331783" y="1926101"/>
            <a:ext cx="3330404" cy="37408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4633162" y="26274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关键设置调整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5468380" y="2006723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5468380" y="2006723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477575" y="3189622"/>
            <a:ext cx="3057361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在Settings中，重点修改两项设置：启用Inline Suggestions，实时查看代码建议；开启Auto-Completions，自动补全代码片段，提升输入效率。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8007671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8007671" y="1926101"/>
            <a:ext cx="3330404" cy="37408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8309050" y="26274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网络问题排查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9144268" y="2006723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9144268" y="2006723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153463" y="3189622"/>
            <a:ext cx="3057361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现场演示安装过程，指导观众自检，针对网络问题，提供30秒快速排查方法，确保安装顺利进行，让每位观众都能顺利使用。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安装流程详解</a:t>
            </a:r>
            <a:endParaRPr lang="en-US" sz="1600" dirty="0"/>
          </a:p>
        </p:txBody>
      </p:sp>
      <p:pic>
        <p:nvPicPr>
          <p:cNvPr id="31" name="Image 2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快捷键速查表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2025-08-07T22:27:35Z</dcterms:created>
  <dcterms:modified xsi:type="dcterms:W3CDTF">2025-08-07T22:27:35Z</dcterms:modified>
</cp:coreProperties>
</file>